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104" d="100"/>
          <a:sy n="104" d="100"/>
        </p:scale>
        <p:origin x="14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FE75A3-5FC4-4B01-AAD4-3D1097D6BF0F}" type="datetimeFigureOut">
              <a:rPr lang="en-GB" smtClean="0"/>
              <a:t>09/10/2021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3540628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FE75A3-5FC4-4B01-AAD4-3D1097D6BF0F}" type="datetimeFigureOut">
              <a:rPr lang="en-GB" smtClean="0"/>
              <a:t>09/10/2021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90949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FE75A3-5FC4-4B01-AAD4-3D1097D6BF0F}" type="datetimeFigureOut">
              <a:rPr lang="en-GB" smtClean="0"/>
              <a:t>09/10/2021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392211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FE75A3-5FC4-4B01-AAD4-3D1097D6BF0F}" type="datetimeFigureOut">
              <a:rPr lang="en-GB" smtClean="0"/>
              <a:t>09/10/2021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79D2AC-0B9D-49F5-81C3-FCEF9BBCD53C}" type="slidenum">
              <a:rPr lang="en-GB" smtClean="0"/>
              <a:t>‹#›</a:t>
            </a:fld>
            <a:endParaRPr lang="en-GB"/>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40312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FE75A3-5FC4-4B01-AAD4-3D1097D6BF0F}" type="datetimeFigureOut">
              <a:rPr lang="en-GB" smtClean="0"/>
              <a:t>09/10/2021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610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0FE75A3-5FC4-4B01-AAD4-3D1097D6BF0F}" type="datetimeFigureOut">
              <a:rPr lang="en-GB" smtClean="0"/>
              <a:t>09/10/2021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300816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0FE75A3-5FC4-4B01-AAD4-3D1097D6BF0F}" type="datetimeFigureOut">
              <a:rPr lang="en-GB" smtClean="0"/>
              <a:t>09/10/2021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2881149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E75A3-5FC4-4B01-AAD4-3D1097D6BF0F}" type="datetimeFigureOut">
              <a:rPr lang="en-GB" smtClean="0"/>
              <a:t>09/10/2021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2554487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E75A3-5FC4-4B01-AAD4-3D1097D6BF0F}" type="datetimeFigureOut">
              <a:rPr lang="en-GB" smtClean="0"/>
              <a:t>09/10/2021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139294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FE75A3-5FC4-4B01-AAD4-3D1097D6BF0F}" type="datetimeFigureOut">
              <a:rPr lang="en-GB" smtClean="0"/>
              <a:t>09/10/2021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234427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FE75A3-5FC4-4B01-AAD4-3D1097D6BF0F}" type="datetimeFigureOut">
              <a:rPr lang="en-GB" smtClean="0"/>
              <a:t>09/10/2021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178416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FE75A3-5FC4-4B01-AAD4-3D1097D6BF0F}" type="datetimeFigureOut">
              <a:rPr lang="en-GB" smtClean="0"/>
              <a:t>09/10/2021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295954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FE75A3-5FC4-4B01-AAD4-3D1097D6BF0F}" type="datetimeFigureOut">
              <a:rPr lang="en-GB" smtClean="0"/>
              <a:t>09/10/2021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144868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FE75A3-5FC4-4B01-AAD4-3D1097D6BF0F}" type="datetimeFigureOut">
              <a:rPr lang="en-GB" smtClean="0"/>
              <a:t>09/10/2021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332152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E75A3-5FC4-4B01-AAD4-3D1097D6BF0F}" type="datetimeFigureOut">
              <a:rPr lang="en-GB" smtClean="0"/>
              <a:t>09/10/2021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385913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FE75A3-5FC4-4B01-AAD4-3D1097D6BF0F}" type="datetimeFigureOut">
              <a:rPr lang="en-GB" smtClean="0"/>
              <a:t>09/10/2021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60626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FE75A3-5FC4-4B01-AAD4-3D1097D6BF0F}" type="datetimeFigureOut">
              <a:rPr lang="en-GB" smtClean="0"/>
              <a:t>09/10/2021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79D2AC-0B9D-49F5-81C3-FCEF9BBCD53C}" type="slidenum">
              <a:rPr lang="en-GB" smtClean="0"/>
              <a:t>‹#›</a:t>
            </a:fld>
            <a:endParaRPr lang="en-GB"/>
          </a:p>
        </p:txBody>
      </p:sp>
    </p:spTree>
    <p:extLst>
      <p:ext uri="{BB962C8B-B14F-4D97-AF65-F5344CB8AC3E}">
        <p14:creationId xmlns:p14="http://schemas.microsoft.com/office/powerpoint/2010/main" val="310591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0FE75A3-5FC4-4B01-AAD4-3D1097D6BF0F}" type="datetimeFigureOut">
              <a:rPr lang="en-GB" smtClean="0"/>
              <a:t>09/10/2021</a:t>
            </a:fld>
            <a:endParaRPr lang="en-GB"/>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E79D2AC-0B9D-49F5-81C3-FCEF9BBCD53C}" type="slidenum">
              <a:rPr lang="en-GB" smtClean="0"/>
              <a:t>‹#›</a:t>
            </a:fld>
            <a:endParaRPr lang="en-GB"/>
          </a:p>
        </p:txBody>
      </p:sp>
    </p:spTree>
    <p:extLst>
      <p:ext uri="{BB962C8B-B14F-4D97-AF65-F5344CB8AC3E}">
        <p14:creationId xmlns:p14="http://schemas.microsoft.com/office/powerpoint/2010/main" val="89582424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4.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50000"/>
                    </a14:imgEffect>
                    <a14:imgEffect>
                      <a14:brightnessContrast bright="-4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88162-C071-4E6D-840D-1FBFB5E95A6F}"/>
              </a:ext>
            </a:extLst>
          </p:cNvPr>
          <p:cNvSpPr>
            <a:spLocks noGrp="1"/>
          </p:cNvSpPr>
          <p:nvPr>
            <p:ph type="ctrTitle"/>
          </p:nvPr>
        </p:nvSpPr>
        <p:spPr>
          <a:xfrm>
            <a:off x="1631504" y="2348880"/>
            <a:ext cx="9001462" cy="2387600"/>
          </a:xfrm>
        </p:spPr>
        <p:txBody>
          <a:bodyPr anchor="ctr"/>
          <a:lstStyle/>
          <a:p>
            <a:r>
              <a:rPr lang="en-GB" sz="32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INVESTIGATING HUMANITARIAN AND CONFLICT ISSUES/EXTRA-JUDICIAL KILLINGS</a:t>
            </a:r>
            <a:br>
              <a:rPr lang="en-GB" sz="18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en-GB" dirty="0">
              <a:solidFill>
                <a:schemeClr val="tx2"/>
              </a:solidFill>
            </a:endParaRPr>
          </a:p>
        </p:txBody>
      </p:sp>
      <p:sp>
        <p:nvSpPr>
          <p:cNvPr id="3" name="Subtitle 2">
            <a:extLst>
              <a:ext uri="{FF2B5EF4-FFF2-40B4-BE49-F238E27FC236}">
                <a16:creationId xmlns:a16="http://schemas.microsoft.com/office/drawing/2014/main" id="{C45F80EF-59E4-42FD-8BCE-45F133C93B53}"/>
              </a:ext>
            </a:extLst>
          </p:cNvPr>
          <p:cNvSpPr>
            <a:spLocks noGrp="1"/>
          </p:cNvSpPr>
          <p:nvPr>
            <p:ph type="subTitle" idx="1"/>
          </p:nvPr>
        </p:nvSpPr>
        <p:spPr>
          <a:xfrm>
            <a:off x="1631504" y="3338535"/>
            <a:ext cx="9001462" cy="1655762"/>
          </a:xfrm>
        </p:spPr>
        <p:txBody>
          <a:bodyPr anchor="ctr"/>
          <a:lstStyle/>
          <a:p>
            <a:r>
              <a:rPr lang="en-GB" sz="28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The people’s story</a:t>
            </a:r>
          </a:p>
          <a:p>
            <a:endParaRPr lang="en-GB" dirty="0"/>
          </a:p>
        </p:txBody>
      </p:sp>
    </p:spTree>
    <p:extLst>
      <p:ext uri="{BB962C8B-B14F-4D97-AF65-F5344CB8AC3E}">
        <p14:creationId xmlns:p14="http://schemas.microsoft.com/office/powerpoint/2010/main" val="35824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2677B27-0F0E-4FB3-B40A-119F101F604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374428" y="1196752"/>
            <a:ext cx="6062991" cy="3711123"/>
          </a:xfrm>
        </p:spPr>
      </p:pic>
      <p:sp>
        <p:nvSpPr>
          <p:cNvPr id="4" name="Text Placeholder 3">
            <a:extLst>
              <a:ext uri="{FF2B5EF4-FFF2-40B4-BE49-F238E27FC236}">
                <a16:creationId xmlns:a16="http://schemas.microsoft.com/office/drawing/2014/main" id="{ECEF8155-8418-48C0-8B07-C99F1B0D0AA5}"/>
              </a:ext>
            </a:extLst>
          </p:cNvPr>
          <p:cNvSpPr>
            <a:spLocks noGrp="1"/>
          </p:cNvSpPr>
          <p:nvPr>
            <p:ph type="body" sz="half" idx="2"/>
          </p:nvPr>
        </p:nvSpPr>
        <p:spPr>
          <a:xfrm>
            <a:off x="479376" y="1124744"/>
            <a:ext cx="3932237" cy="3600400"/>
          </a:xfrm>
        </p:spPr>
        <p:txBody>
          <a:bodyPr>
            <a:noAutofit/>
          </a:bodyPr>
          <a:lstStyle/>
          <a:p>
            <a:r>
              <a:rPr lang="en-GB" sz="2400" dirty="0">
                <a:effectLst/>
                <a:latin typeface="Calibri" panose="020F0502020204030204" pitchFamily="34" charset="0"/>
                <a:cs typeface="Calibri" panose="020F0502020204030204" pitchFamily="34" charset="0"/>
              </a:rPr>
              <a:t>Since we are talking about figures, let’s see how women, men and children have now become refugees and displaced persons in their country, increasing the humanitarian crisis already on ground</a:t>
            </a:r>
          </a:p>
        </p:txBody>
      </p:sp>
    </p:spTree>
    <p:extLst>
      <p:ext uri="{BB962C8B-B14F-4D97-AF65-F5344CB8AC3E}">
        <p14:creationId xmlns:p14="http://schemas.microsoft.com/office/powerpoint/2010/main" val="162309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EC8DAD-2280-479A-AC4B-C978E3733442}"/>
              </a:ext>
            </a:extLst>
          </p:cNvPr>
          <p:cNvSpPr>
            <a:spLocks noGrp="1"/>
          </p:cNvSpPr>
          <p:nvPr>
            <p:ph type="body" idx="1"/>
          </p:nvPr>
        </p:nvSpPr>
        <p:spPr>
          <a:xfrm>
            <a:off x="983432" y="3501008"/>
            <a:ext cx="10366781" cy="2185429"/>
          </a:xfrm>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Data from United Nations High Commission for Refugees (UNHCR) says Nigerians fleeing their homes due to conflict and violence is at a record high and now represents over one percent of Nigeria’s population.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 of April 30, 2021, at least 2.9 million Nigerian citizens have been sent out of their homes in the last eight years, which represent about 1.50 percent of Nigeria’s over 200 million population.</a:t>
            </a:r>
          </a:p>
          <a:p>
            <a:endParaRPr lang="en-GB" dirty="0"/>
          </a:p>
        </p:txBody>
      </p:sp>
      <p:pic>
        <p:nvPicPr>
          <p:cNvPr id="13" name="Picture Placeholder 12">
            <a:extLst>
              <a:ext uri="{FF2B5EF4-FFF2-40B4-BE49-F238E27FC236}">
                <a16:creationId xmlns:a16="http://schemas.microsoft.com/office/drawing/2014/main" id="{7DA7A929-13EC-479F-9364-E9DD096D914E}"/>
              </a:ext>
            </a:extLst>
          </p:cNvPr>
          <p:cNvPicPr>
            <a:picLocks noGrp="1" noChangeAspect="1"/>
          </p:cNvPicPr>
          <p:nvPr>
            <p:ph type="pic" idx="15"/>
          </p:nvPr>
        </p:nvPicPr>
        <p:blipFill>
          <a:blip r:embed="rId2">
            <a:extLst>
              <a:ext uri="{28A0092B-C50C-407E-A947-70E740481C1C}">
                <a14:useLocalDpi xmlns:a14="http://schemas.microsoft.com/office/drawing/2010/main" val="0"/>
              </a:ext>
            </a:extLst>
          </a:blip>
          <a:srcRect t="38053" b="38053"/>
          <a:stretch/>
        </p:blipFill>
        <p:spPr>
          <a:xfrm>
            <a:off x="1487488" y="842823"/>
            <a:ext cx="3960440" cy="2052928"/>
          </a:xfrm>
        </p:spPr>
      </p:pic>
      <p:pic>
        <p:nvPicPr>
          <p:cNvPr id="15" name="Picture Placeholder 14">
            <a:extLst>
              <a:ext uri="{FF2B5EF4-FFF2-40B4-BE49-F238E27FC236}">
                <a16:creationId xmlns:a16="http://schemas.microsoft.com/office/drawing/2014/main" id="{7F543DE8-72DF-4C08-90AD-20E77826B51F}"/>
              </a:ext>
            </a:extLst>
          </p:cNvPr>
          <p:cNvPicPr>
            <a:picLocks noGrp="1" noChangeAspect="1"/>
          </p:cNvPicPr>
          <p:nvPr>
            <p:ph type="pic" idx="21"/>
          </p:nvPr>
        </p:nvPicPr>
        <p:blipFill>
          <a:blip r:embed="rId3">
            <a:extLst>
              <a:ext uri="{28A0092B-C50C-407E-A947-70E740481C1C}">
                <a14:useLocalDpi xmlns:a14="http://schemas.microsoft.com/office/drawing/2010/main" val="0"/>
              </a:ext>
            </a:extLst>
          </a:blip>
          <a:srcRect t="38015" b="38015"/>
          <a:stretch>
            <a:fillRect/>
          </a:stretch>
        </p:blipFill>
        <p:spPr>
          <a:xfrm>
            <a:off x="6384032" y="808191"/>
            <a:ext cx="4104456" cy="2134495"/>
          </a:xfrm>
        </p:spPr>
      </p:pic>
    </p:spTree>
    <p:extLst>
      <p:ext uri="{BB962C8B-B14F-4D97-AF65-F5344CB8AC3E}">
        <p14:creationId xmlns:p14="http://schemas.microsoft.com/office/powerpoint/2010/main" val="251469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EC8DAD-2280-479A-AC4B-C978E3733442}"/>
              </a:ext>
            </a:extLst>
          </p:cNvPr>
          <p:cNvSpPr>
            <a:spLocks noGrp="1"/>
          </p:cNvSpPr>
          <p:nvPr>
            <p:ph type="body" idx="1"/>
          </p:nvPr>
        </p:nvSpPr>
        <p:spPr>
          <a:xfrm>
            <a:off x="912609" y="3757821"/>
            <a:ext cx="10366781" cy="1800334"/>
          </a:xfrm>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Out of this number, UNHCR also revealed that no fewer than 305,329 of these displaced Nigerians are living as refugees in Cameroun, Chad, and Niger.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Nigeria not only ranks fourth in the total number of IDPs to country’s population in Africa, it also accounts for 9.2 percent of Africa’s 29 million displacement crisis.</a:t>
            </a:r>
          </a:p>
        </p:txBody>
      </p:sp>
      <p:pic>
        <p:nvPicPr>
          <p:cNvPr id="21" name="Picture 20">
            <a:extLst>
              <a:ext uri="{FF2B5EF4-FFF2-40B4-BE49-F238E27FC236}">
                <a16:creationId xmlns:a16="http://schemas.microsoft.com/office/drawing/2014/main" id="{6137A959-36DA-4CF6-9AA4-994398CE9F5F}"/>
              </a:ext>
            </a:extLst>
          </p:cNvPr>
          <p:cNvPicPr>
            <a:picLocks noChangeAspect="1"/>
          </p:cNvPicPr>
          <p:nvPr/>
        </p:nvPicPr>
        <p:blipFill rotWithShape="1">
          <a:blip r:embed="rId2">
            <a:extLst>
              <a:ext uri="{28A0092B-C50C-407E-A947-70E740481C1C}">
                <a14:useLocalDpi xmlns:a14="http://schemas.microsoft.com/office/drawing/2010/main" val="0"/>
              </a:ext>
            </a:extLst>
          </a:blip>
          <a:srcRect t="36350" r="-114" b="35300"/>
          <a:stretch/>
        </p:blipFill>
        <p:spPr>
          <a:xfrm>
            <a:off x="6816080" y="1052736"/>
            <a:ext cx="3690630" cy="2267296"/>
          </a:xfrm>
          <a:prstGeom prst="rect">
            <a:avLst/>
          </a:prstGeom>
          <a:solidFill>
            <a:schemeClr val="tx1"/>
          </a:solidFill>
          <a:ln w="76200">
            <a:solidFill>
              <a:schemeClr val="tx1"/>
            </a:solidFill>
          </a:ln>
        </p:spPr>
      </p:pic>
      <p:pic>
        <p:nvPicPr>
          <p:cNvPr id="16" name="Picture 15">
            <a:extLst>
              <a:ext uri="{FF2B5EF4-FFF2-40B4-BE49-F238E27FC236}">
                <a16:creationId xmlns:a16="http://schemas.microsoft.com/office/drawing/2014/main" id="{1F67590A-EF4B-4318-B8B5-1DC2BB43299F}"/>
              </a:ext>
            </a:extLst>
          </p:cNvPr>
          <p:cNvPicPr>
            <a:picLocks noChangeAspect="1"/>
          </p:cNvPicPr>
          <p:nvPr/>
        </p:nvPicPr>
        <p:blipFill rotWithShape="1">
          <a:blip r:embed="rId3">
            <a:extLst>
              <a:ext uri="{28A0092B-C50C-407E-A947-70E740481C1C}">
                <a14:useLocalDpi xmlns:a14="http://schemas.microsoft.com/office/drawing/2010/main" val="0"/>
              </a:ext>
            </a:extLst>
          </a:blip>
          <a:srcRect t="37333" r="-589" b="33689"/>
          <a:stretch/>
        </p:blipFill>
        <p:spPr>
          <a:xfrm>
            <a:off x="2050754" y="1052736"/>
            <a:ext cx="3434582" cy="2146614"/>
          </a:xfrm>
          <a:prstGeom prst="rect">
            <a:avLst/>
          </a:prstGeom>
          <a:ln w="76200">
            <a:solidFill>
              <a:schemeClr val="tx1"/>
            </a:solidFill>
          </a:ln>
        </p:spPr>
      </p:pic>
    </p:spTree>
    <p:extLst>
      <p:ext uri="{BB962C8B-B14F-4D97-AF65-F5344CB8AC3E}">
        <p14:creationId xmlns:p14="http://schemas.microsoft.com/office/powerpoint/2010/main" val="125755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ABF6083-1C1E-460F-A951-6C605F54B17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946" r="7946"/>
          <a:stretch/>
        </p:blipFill>
        <p:spPr>
          <a:xfrm>
            <a:off x="5807968" y="1268760"/>
            <a:ext cx="4726498" cy="3432632"/>
          </a:xfrm>
        </p:spPr>
      </p:pic>
      <p:sp>
        <p:nvSpPr>
          <p:cNvPr id="4" name="Text Placeholder 3">
            <a:extLst>
              <a:ext uri="{FF2B5EF4-FFF2-40B4-BE49-F238E27FC236}">
                <a16:creationId xmlns:a16="http://schemas.microsoft.com/office/drawing/2014/main" id="{AEE6E152-A00B-4290-A28A-F7B0C78CE896}"/>
              </a:ext>
            </a:extLst>
          </p:cNvPr>
          <p:cNvSpPr>
            <a:spLocks noGrp="1"/>
          </p:cNvSpPr>
          <p:nvPr>
            <p:ph type="body" sz="half" idx="2"/>
          </p:nvPr>
        </p:nvSpPr>
        <p:spPr>
          <a:xfrm>
            <a:off x="407368" y="1484784"/>
            <a:ext cx="3932237" cy="2819399"/>
          </a:xfrm>
        </p:spPr>
        <p:txBody>
          <a:bodyPr>
            <a:normAutofit/>
          </a:bodyPr>
          <a:lstStyle/>
          <a:p>
            <a:r>
              <a:rPr lang="en-GB" sz="2000" dirty="0">
                <a:effectLst/>
                <a:latin typeface="Calibri" panose="020F0502020204030204" pitchFamily="34" charset="0"/>
                <a:ea typeface="Calibri" panose="020F0502020204030204" pitchFamily="34" charset="0"/>
                <a:cs typeface="Times New Roman" panose="02020603050405020304" pitchFamily="18" charset="0"/>
              </a:rPr>
              <a:t>Displacement tops the list but so is trauma and sexual abuse- Refer to Governor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Zulum’s</a:t>
            </a:r>
            <a:r>
              <a:rPr lang="en-GB" sz="2000" dirty="0">
                <a:effectLst/>
                <a:latin typeface="Calibri" panose="020F0502020204030204" pitchFamily="34" charset="0"/>
                <a:ea typeface="Calibri" panose="020F0502020204030204" pitchFamily="34" charset="0"/>
                <a:cs typeface="Times New Roman" panose="02020603050405020304" pitchFamily="18" charset="0"/>
              </a:rPr>
              <a:t> comment at the just ended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LCBC</a:t>
            </a:r>
            <a:r>
              <a:rPr lang="en-GB" sz="2000" dirty="0">
                <a:effectLst/>
                <a:latin typeface="Calibri" panose="020F0502020204030204" pitchFamily="34" charset="0"/>
                <a:ea typeface="Calibri" panose="020F0502020204030204" pitchFamily="34" charset="0"/>
                <a:cs typeface="Times New Roman" panose="02020603050405020304" pitchFamily="18" charset="0"/>
              </a:rPr>
              <a:t> Governor’s forum on increased prostitution in the camps, sexual abuse etc</a:t>
            </a:r>
          </a:p>
          <a:p>
            <a:endParaRPr lang="en-GB" sz="2000" dirty="0"/>
          </a:p>
        </p:txBody>
      </p:sp>
      <p:sp>
        <p:nvSpPr>
          <p:cNvPr id="7" name="TextBox 6">
            <a:extLst>
              <a:ext uri="{FF2B5EF4-FFF2-40B4-BE49-F238E27FC236}">
                <a16:creationId xmlns:a16="http://schemas.microsoft.com/office/drawing/2014/main" id="{30626CAD-BF13-4E39-B4C4-381E9645C5D4}"/>
              </a:ext>
            </a:extLst>
          </p:cNvPr>
          <p:cNvSpPr txBox="1"/>
          <p:nvPr/>
        </p:nvSpPr>
        <p:spPr>
          <a:xfrm>
            <a:off x="7176120" y="4869160"/>
            <a:ext cx="2592288" cy="652551"/>
          </a:xfrm>
          <a:prstGeom prst="rect">
            <a:avLst/>
          </a:prstGeom>
          <a:noFill/>
        </p:spPr>
        <p:txBody>
          <a:bodyPr wrap="square" rtlCol="0">
            <a:spAutoFit/>
          </a:bodyPr>
          <a:lstStyle/>
          <a:p>
            <a:pPr algn="ctr"/>
            <a:r>
              <a:rPr lang="en-GB" sz="1800" dirty="0" err="1">
                <a:effectLst/>
                <a:latin typeface="Calibri" panose="020F0502020204030204" pitchFamily="34" charset="0"/>
                <a:ea typeface="Calibri" panose="020F0502020204030204" pitchFamily="34" charset="0"/>
                <a:cs typeface="Calibri" panose="020F0502020204030204" pitchFamily="34" charset="0"/>
              </a:rPr>
              <a:t>Babagana</a:t>
            </a:r>
            <a:r>
              <a:rPr lang="en-GB" b="0" i="0" dirty="0">
                <a:solidFill>
                  <a:srgbClr val="E8EAED"/>
                </a:solidFill>
                <a:effectLst/>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Zulum</a:t>
            </a:r>
            <a:endParaRPr lang="en-GB" dirty="0">
              <a:latin typeface="Calibri" panose="020F0502020204030204" pitchFamily="34" charset="0"/>
              <a:cs typeface="Calibri" panose="020F0502020204030204" pitchFamily="34" charset="0"/>
            </a:endParaRPr>
          </a:p>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Governor of </a:t>
            </a:r>
            <a:r>
              <a:rPr lang="en-GB" sz="1800" dirty="0" err="1">
                <a:effectLst/>
                <a:latin typeface="Calibri" panose="020F0502020204030204" pitchFamily="34" charset="0"/>
                <a:ea typeface="Calibri" panose="020F0502020204030204" pitchFamily="34" charset="0"/>
                <a:cs typeface="Calibri" panose="020F0502020204030204" pitchFamily="34" charset="0"/>
              </a:rPr>
              <a:t>Borno</a:t>
            </a:r>
            <a:r>
              <a:rPr lang="en-GB" sz="1800" dirty="0">
                <a:effectLst/>
                <a:latin typeface="Calibri" panose="020F0502020204030204" pitchFamily="34" charset="0"/>
                <a:ea typeface="Calibri" panose="020F0502020204030204" pitchFamily="34" charset="0"/>
                <a:cs typeface="Calibri" panose="020F0502020204030204" pitchFamily="34" charset="0"/>
              </a:rPr>
              <a:t> State</a:t>
            </a:r>
          </a:p>
        </p:txBody>
      </p:sp>
    </p:spTree>
    <p:extLst>
      <p:ext uri="{BB962C8B-B14F-4D97-AF65-F5344CB8AC3E}">
        <p14:creationId xmlns:p14="http://schemas.microsoft.com/office/powerpoint/2010/main" val="4138130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EB233-1B6E-463D-A056-7050D912ACB2}"/>
              </a:ext>
            </a:extLst>
          </p:cNvPr>
          <p:cNvSpPr>
            <a:spLocks noGrp="1"/>
          </p:cNvSpPr>
          <p:nvPr>
            <p:ph type="title"/>
          </p:nvPr>
        </p:nvSpPr>
        <p:spPr>
          <a:xfrm>
            <a:off x="3863752" y="2204864"/>
            <a:ext cx="10353761" cy="1326321"/>
          </a:xfrm>
        </p:spPr>
        <p:txBody>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Education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2400" cap="none" dirty="0">
                <a:effectLst/>
                <a:latin typeface="Calibri" panose="020F0502020204030204" pitchFamily="34" charset="0"/>
                <a:ea typeface="Calibri" panose="020F0502020204030204" pitchFamily="34" charset="0"/>
                <a:cs typeface="Times New Roman" panose="02020603050405020304" pitchFamily="18" charset="0"/>
              </a:rPr>
              <a:t>Over 1000 schools have been shut</a:t>
            </a:r>
            <a:endParaRPr lang="en-GB" sz="2400" dirty="0"/>
          </a:p>
        </p:txBody>
      </p:sp>
      <p:pic>
        <p:nvPicPr>
          <p:cNvPr id="5" name="Content Placeholder 4">
            <a:extLst>
              <a:ext uri="{FF2B5EF4-FFF2-40B4-BE49-F238E27FC236}">
                <a16:creationId xmlns:a16="http://schemas.microsoft.com/office/drawing/2014/main" id="{6AE27A3E-621A-4C1E-B7C4-A70A8F1048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5480" y="773708"/>
            <a:ext cx="3982938" cy="5310584"/>
          </a:xfrm>
        </p:spPr>
      </p:pic>
    </p:spTree>
    <p:extLst>
      <p:ext uri="{BB962C8B-B14F-4D97-AF65-F5344CB8AC3E}">
        <p14:creationId xmlns:p14="http://schemas.microsoft.com/office/powerpoint/2010/main" val="408229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891AB29-E191-4337-981C-1902090D72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096000" y="620538"/>
            <a:ext cx="4464496" cy="2520580"/>
          </a:xfrm>
        </p:spPr>
      </p:pic>
      <p:sp>
        <p:nvSpPr>
          <p:cNvPr id="4" name="Text Placeholder 3">
            <a:extLst>
              <a:ext uri="{FF2B5EF4-FFF2-40B4-BE49-F238E27FC236}">
                <a16:creationId xmlns:a16="http://schemas.microsoft.com/office/drawing/2014/main" id="{195C4E3B-3463-4EC8-90D5-CA3CB22CB56E}"/>
              </a:ext>
            </a:extLst>
          </p:cNvPr>
          <p:cNvSpPr>
            <a:spLocks noGrp="1"/>
          </p:cNvSpPr>
          <p:nvPr>
            <p:ph type="body" sz="half" idx="2"/>
          </p:nvPr>
        </p:nvSpPr>
        <p:spPr>
          <a:xfrm>
            <a:off x="695400" y="319623"/>
            <a:ext cx="3932237" cy="2819399"/>
          </a:xfrm>
        </p:spPr>
        <p:txBody>
          <a:bodyPr>
            <a:norm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number of deaths cannot well be established because we sadly do not have data. But for every one of these places I have covered, there has been records of death either of victims dying in captivity, or security personnel shot in the premises as well as some victims, or relatives dying from shock or trauma.</a:t>
            </a:r>
          </a:p>
        </p:txBody>
      </p:sp>
      <p:pic>
        <p:nvPicPr>
          <p:cNvPr id="8" name="Picture 7">
            <a:extLst>
              <a:ext uri="{FF2B5EF4-FFF2-40B4-BE49-F238E27FC236}">
                <a16:creationId xmlns:a16="http://schemas.microsoft.com/office/drawing/2014/main" id="{E9E8D5EA-9157-45A7-AF0C-E4DC65D29C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447" y="3517682"/>
            <a:ext cx="5663952" cy="3115173"/>
          </a:xfrm>
          <a:prstGeom prst="rect">
            <a:avLst/>
          </a:prstGeom>
        </p:spPr>
      </p:pic>
      <p:pic>
        <p:nvPicPr>
          <p:cNvPr id="10" name="Picture 9">
            <a:extLst>
              <a:ext uri="{FF2B5EF4-FFF2-40B4-BE49-F238E27FC236}">
                <a16:creationId xmlns:a16="http://schemas.microsoft.com/office/drawing/2014/main" id="{B4107C65-2E67-4892-8903-2F144386C2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47731" y="3573017"/>
            <a:ext cx="4198029" cy="3148522"/>
          </a:xfrm>
          <a:prstGeom prst="rect">
            <a:avLst/>
          </a:prstGeom>
        </p:spPr>
      </p:pic>
    </p:spTree>
    <p:extLst>
      <p:ext uri="{BB962C8B-B14F-4D97-AF65-F5344CB8AC3E}">
        <p14:creationId xmlns:p14="http://schemas.microsoft.com/office/powerpoint/2010/main" val="216088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8913-F43B-447C-8505-9E7B5427660A}"/>
              </a:ext>
            </a:extLst>
          </p:cNvPr>
          <p:cNvSpPr>
            <a:spLocks noGrp="1"/>
          </p:cNvSpPr>
          <p:nvPr>
            <p:ph type="title"/>
          </p:nvPr>
        </p:nvSpPr>
        <p:spPr>
          <a:xfrm>
            <a:off x="166227" y="1628800"/>
            <a:ext cx="5929773" cy="2362200"/>
          </a:xfrm>
        </p:spPr>
        <p:txBody>
          <a:bodyPr>
            <a:normAutofit/>
          </a:bodyPr>
          <a:lstStyle/>
          <a:p>
            <a:r>
              <a:rPr lang="en-GB" sz="3600" dirty="0">
                <a:effectLst/>
                <a:latin typeface="Calibri" panose="020F0502020204030204" pitchFamily="34" charset="0"/>
                <a:ea typeface="Calibri" panose="020F0502020204030204" pitchFamily="34" charset="0"/>
                <a:cs typeface="Times New Roman" panose="02020603050405020304" pitchFamily="18" charset="0"/>
              </a:rPr>
              <a:t>Why is anyone not Reporting these?</a:t>
            </a:r>
            <a:br>
              <a:rPr lang="en-GB" sz="3600" dirty="0">
                <a:effectLst/>
                <a:latin typeface="Calibri" panose="020F0502020204030204" pitchFamily="34" charset="0"/>
                <a:ea typeface="Calibri" panose="020F0502020204030204" pitchFamily="34" charset="0"/>
                <a:cs typeface="Times New Roman" panose="02020603050405020304" pitchFamily="18" charset="0"/>
              </a:rPr>
            </a:br>
            <a:endParaRPr lang="en-GB" sz="3600" dirty="0"/>
          </a:p>
        </p:txBody>
      </p:sp>
      <p:pic>
        <p:nvPicPr>
          <p:cNvPr id="6" name="Picture 5">
            <a:extLst>
              <a:ext uri="{FF2B5EF4-FFF2-40B4-BE49-F238E27FC236}">
                <a16:creationId xmlns:a16="http://schemas.microsoft.com/office/drawing/2014/main" id="{D1DF42D9-C708-4298-8C1B-DB5BF0F3B1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84032" y="940138"/>
            <a:ext cx="5202371" cy="4977723"/>
          </a:xfrm>
          <a:prstGeom prst="rect">
            <a:avLst/>
          </a:prstGeom>
        </p:spPr>
      </p:pic>
    </p:spTree>
    <p:extLst>
      <p:ext uri="{BB962C8B-B14F-4D97-AF65-F5344CB8AC3E}">
        <p14:creationId xmlns:p14="http://schemas.microsoft.com/office/powerpoint/2010/main" val="426499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8913-F43B-447C-8505-9E7B5427660A}"/>
              </a:ext>
            </a:extLst>
          </p:cNvPr>
          <p:cNvSpPr>
            <a:spLocks noGrp="1"/>
          </p:cNvSpPr>
          <p:nvPr>
            <p:ph type="title"/>
          </p:nvPr>
        </p:nvSpPr>
        <p:spPr>
          <a:xfrm>
            <a:off x="166227" y="1412776"/>
            <a:ext cx="5929773" cy="2362200"/>
          </a:xfrm>
        </p:spPr>
        <p:txBody>
          <a:bodyPr>
            <a:normAutofit/>
          </a:bodyPr>
          <a:lstStyle/>
          <a:p>
            <a:pPr>
              <a:lnSpc>
                <a:spcPct val="107000"/>
              </a:lnSpc>
              <a:spcAft>
                <a:spcPts val="800"/>
              </a:spcAft>
            </a:pPr>
            <a:r>
              <a:rPr lang="en-GB" sz="3600" dirty="0">
                <a:effectLst/>
                <a:latin typeface="Calibri" panose="020F0502020204030204" pitchFamily="34" charset="0"/>
                <a:ea typeface="Calibri" panose="020F0502020204030204" pitchFamily="34" charset="0"/>
                <a:cs typeface="Times New Roman" panose="02020603050405020304" pitchFamily="18" charset="0"/>
              </a:rPr>
              <a:t>The right question is, is anyone reporting?</a:t>
            </a:r>
          </a:p>
        </p:txBody>
      </p:sp>
      <p:pic>
        <p:nvPicPr>
          <p:cNvPr id="9" name="Picture 8">
            <a:extLst>
              <a:ext uri="{FF2B5EF4-FFF2-40B4-BE49-F238E27FC236}">
                <a16:creationId xmlns:a16="http://schemas.microsoft.com/office/drawing/2014/main" id="{82C9D783-2AC5-445E-AA5B-F55B1AD13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040" y="990600"/>
            <a:ext cx="4876800" cy="4876800"/>
          </a:xfrm>
          <a:prstGeom prst="rect">
            <a:avLst/>
          </a:prstGeom>
        </p:spPr>
      </p:pic>
      <p:pic>
        <p:nvPicPr>
          <p:cNvPr id="13" name="Picture 12">
            <a:extLst>
              <a:ext uri="{FF2B5EF4-FFF2-40B4-BE49-F238E27FC236}">
                <a16:creationId xmlns:a16="http://schemas.microsoft.com/office/drawing/2014/main" id="{008B63CC-06BC-4397-B903-47546EC9DFE7}"/>
              </a:ext>
            </a:extLst>
          </p:cNvPr>
          <p:cNvPicPr>
            <a:picLocks noChangeAspect="1"/>
          </p:cNvPicPr>
          <p:nvPr/>
        </p:nvPicPr>
        <p:blipFill rotWithShape="1">
          <a:blip r:embed="rId3">
            <a:extLst>
              <a:ext uri="{28A0092B-C50C-407E-A947-70E740481C1C}">
                <a14:useLocalDpi xmlns:a14="http://schemas.microsoft.com/office/drawing/2010/main" val="0"/>
              </a:ext>
            </a:extLst>
          </a:blip>
          <a:srcRect l="24190" r="25231"/>
          <a:stretch/>
        </p:blipFill>
        <p:spPr>
          <a:xfrm rot="450831">
            <a:off x="9192344" y="1412776"/>
            <a:ext cx="1656184" cy="3274430"/>
          </a:xfrm>
          <a:prstGeom prst="rect">
            <a:avLst/>
          </a:prstGeom>
        </p:spPr>
      </p:pic>
    </p:spTree>
    <p:extLst>
      <p:ext uri="{BB962C8B-B14F-4D97-AF65-F5344CB8AC3E}">
        <p14:creationId xmlns:p14="http://schemas.microsoft.com/office/powerpoint/2010/main" val="119938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EB7D-7167-49B9-B31A-1865988B1FD5}"/>
              </a:ext>
            </a:extLst>
          </p:cNvPr>
          <p:cNvSpPr>
            <a:spLocks noGrp="1"/>
          </p:cNvSpPr>
          <p:nvPr>
            <p:ph type="title"/>
          </p:nvPr>
        </p:nvSpPr>
        <p:spPr/>
        <p:txBody>
          <a:bodyPr>
            <a:normAutofit/>
          </a:bodyPr>
          <a:lstStyle/>
          <a:p>
            <a:r>
              <a:rPr lang="en-GB" sz="2800" dirty="0">
                <a:effectLst/>
                <a:latin typeface="Calibri" panose="020F0502020204030204" pitchFamily="34" charset="0"/>
                <a:ea typeface="Calibri" panose="020F0502020204030204" pitchFamily="34" charset="0"/>
                <a:cs typeface="Times New Roman" panose="02020603050405020304" pitchFamily="18" charset="0"/>
              </a:rPr>
              <a:t>The answer is Yes, but not enough of it comes to light why?</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endParaRPr lang="en-GB" sz="2800" dirty="0"/>
          </a:p>
        </p:txBody>
      </p:sp>
      <p:sp>
        <p:nvSpPr>
          <p:cNvPr id="3" name="Text Placeholder 2">
            <a:extLst>
              <a:ext uri="{FF2B5EF4-FFF2-40B4-BE49-F238E27FC236}">
                <a16:creationId xmlns:a16="http://schemas.microsoft.com/office/drawing/2014/main" id="{C17FF7A3-B124-440F-A44F-226C49956CF1}"/>
              </a:ext>
            </a:extLst>
          </p:cNvPr>
          <p:cNvSpPr>
            <a:spLocks noGrp="1"/>
          </p:cNvSpPr>
          <p:nvPr>
            <p:ph type="body" idx="1"/>
          </p:nvPr>
        </p:nvSpPr>
        <p:spPr/>
        <p:txBody>
          <a:bodyPr/>
          <a:lstStyle/>
          <a:p>
            <a:r>
              <a:rPr lang="en-GB"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Accessibility</a:t>
            </a:r>
          </a:p>
          <a:p>
            <a:endParaRPr lang="en-GB" dirty="0"/>
          </a:p>
        </p:txBody>
      </p:sp>
      <p:sp>
        <p:nvSpPr>
          <p:cNvPr id="5" name="Text Placeholder 4">
            <a:extLst>
              <a:ext uri="{FF2B5EF4-FFF2-40B4-BE49-F238E27FC236}">
                <a16:creationId xmlns:a16="http://schemas.microsoft.com/office/drawing/2014/main" id="{E1F1CEDA-57AD-4706-99D3-652ABF157B5D}"/>
              </a:ext>
            </a:extLst>
          </p:cNvPr>
          <p:cNvSpPr>
            <a:spLocks noGrp="1"/>
          </p:cNvSpPr>
          <p:nvPr>
            <p:ph type="body" sz="quarter" idx="3"/>
          </p:nvPr>
        </p:nvSpPr>
        <p:spPr/>
        <p:txBody>
          <a:bodyPr/>
          <a:lstStyle/>
          <a:p>
            <a:r>
              <a:rPr lang="en-GB"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Volatile Terrain</a:t>
            </a:r>
          </a:p>
          <a:p>
            <a:endParaRPr lang="en-GB" dirty="0"/>
          </a:p>
        </p:txBody>
      </p:sp>
      <p:sp>
        <p:nvSpPr>
          <p:cNvPr id="7" name="Text Placeholder 6">
            <a:extLst>
              <a:ext uri="{FF2B5EF4-FFF2-40B4-BE49-F238E27FC236}">
                <a16:creationId xmlns:a16="http://schemas.microsoft.com/office/drawing/2014/main" id="{C6056C44-A10E-4C4E-AC1D-4DDC55DCA23E}"/>
              </a:ext>
            </a:extLst>
          </p:cNvPr>
          <p:cNvSpPr>
            <a:spLocks noGrp="1"/>
          </p:cNvSpPr>
          <p:nvPr>
            <p:ph type="body" sz="quarter" idx="13"/>
          </p:nvPr>
        </p:nvSpPr>
        <p:spPr/>
        <p:txBody>
          <a:bodyPr/>
          <a:lstStyle/>
          <a:p>
            <a:r>
              <a:rPr lang="en-GB"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Capital Intensive</a:t>
            </a:r>
          </a:p>
          <a:p>
            <a:endParaRPr lang="en-GB" dirty="0"/>
          </a:p>
        </p:txBody>
      </p:sp>
      <p:pic>
        <p:nvPicPr>
          <p:cNvPr id="12" name="Picture 11">
            <a:extLst>
              <a:ext uri="{FF2B5EF4-FFF2-40B4-BE49-F238E27FC236}">
                <a16:creationId xmlns:a16="http://schemas.microsoft.com/office/drawing/2014/main" id="{816C44D8-BA94-4553-9028-EE9E304BD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697" y="2911624"/>
            <a:ext cx="3037079" cy="3154288"/>
          </a:xfrm>
          <a:prstGeom prst="rect">
            <a:avLst/>
          </a:prstGeom>
        </p:spPr>
      </p:pic>
      <p:pic>
        <p:nvPicPr>
          <p:cNvPr id="20" name="Picture 19">
            <a:extLst>
              <a:ext uri="{FF2B5EF4-FFF2-40B4-BE49-F238E27FC236}">
                <a16:creationId xmlns:a16="http://schemas.microsoft.com/office/drawing/2014/main" id="{58199D4E-BB0F-4ABB-BF58-8D8A0A3A1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082" y="2911791"/>
            <a:ext cx="2985120" cy="2985120"/>
          </a:xfrm>
          <a:prstGeom prst="rect">
            <a:avLst/>
          </a:prstGeom>
        </p:spPr>
      </p:pic>
      <p:pic>
        <p:nvPicPr>
          <p:cNvPr id="24" name="Picture 23">
            <a:extLst>
              <a:ext uri="{FF2B5EF4-FFF2-40B4-BE49-F238E27FC236}">
                <a16:creationId xmlns:a16="http://schemas.microsoft.com/office/drawing/2014/main" id="{171FBB9E-A600-4D6B-B7D2-344B9B636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661" y="3014567"/>
            <a:ext cx="2856944" cy="2856944"/>
          </a:xfrm>
          <a:prstGeom prst="rect">
            <a:avLst/>
          </a:prstGeom>
        </p:spPr>
      </p:pic>
    </p:spTree>
    <p:extLst>
      <p:ext uri="{BB962C8B-B14F-4D97-AF65-F5344CB8AC3E}">
        <p14:creationId xmlns:p14="http://schemas.microsoft.com/office/powerpoint/2010/main" val="300171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EB7D-7167-49B9-B31A-1865988B1FD5}"/>
              </a:ext>
            </a:extLst>
          </p:cNvPr>
          <p:cNvSpPr>
            <a:spLocks noGrp="1"/>
          </p:cNvSpPr>
          <p:nvPr>
            <p:ph type="title"/>
          </p:nvPr>
        </p:nvSpPr>
        <p:spPr/>
        <p:txBody>
          <a:bodyPr>
            <a:normAutofit/>
          </a:bodyPr>
          <a:lstStyle/>
          <a:p>
            <a:r>
              <a:rPr lang="en-GB" sz="2800" dirty="0">
                <a:effectLst/>
                <a:latin typeface="Calibri" panose="020F0502020204030204" pitchFamily="34" charset="0"/>
                <a:ea typeface="Calibri" panose="020F0502020204030204" pitchFamily="34" charset="0"/>
                <a:cs typeface="Times New Roman" panose="02020603050405020304" pitchFamily="18" charset="0"/>
              </a:rPr>
              <a:t>The answer is Yes, but not enough of it comes to light why?</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endParaRPr lang="en-GB" sz="2800" dirty="0"/>
          </a:p>
        </p:txBody>
      </p:sp>
      <p:sp>
        <p:nvSpPr>
          <p:cNvPr id="3" name="Text Placeholder 2">
            <a:extLst>
              <a:ext uri="{FF2B5EF4-FFF2-40B4-BE49-F238E27FC236}">
                <a16:creationId xmlns:a16="http://schemas.microsoft.com/office/drawing/2014/main" id="{C17FF7A3-B124-440F-A44F-226C49956CF1}"/>
              </a:ext>
            </a:extLst>
          </p:cNvPr>
          <p:cNvSpPr>
            <a:spLocks noGrp="1"/>
          </p:cNvSpPr>
          <p:nvPr>
            <p:ph type="body" idx="1"/>
          </p:nvPr>
        </p:nvSpPr>
        <p:spPr>
          <a:xfrm>
            <a:off x="816457" y="1844824"/>
            <a:ext cx="5184576" cy="4287784"/>
          </a:xfrm>
        </p:spPr>
        <p:txBody>
          <a:bodyPr/>
          <a:lstStyle/>
          <a:p>
            <a:pPr>
              <a:lnSpc>
                <a:spcPct val="107000"/>
              </a:lnSpc>
              <a:spcAft>
                <a:spcPts val="800"/>
              </a:spcAft>
            </a:pPr>
            <a:r>
              <a:rPr lang="en-GB"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Lastly, the seeming numbness of those affected to speak and even ‘the normalization of the abnormal and reducing each attack to press releases and reeling out of figures and statistics</a:t>
            </a:r>
          </a:p>
          <a:p>
            <a:endParaRPr lang="en-GB" sz="2000" dirty="0"/>
          </a:p>
        </p:txBody>
      </p:sp>
      <p:pic>
        <p:nvPicPr>
          <p:cNvPr id="11" name="Picture 10">
            <a:extLst>
              <a:ext uri="{FF2B5EF4-FFF2-40B4-BE49-F238E27FC236}">
                <a16:creationId xmlns:a16="http://schemas.microsoft.com/office/drawing/2014/main" id="{B5442B2F-99C4-4C7B-A9BB-F402AA8E0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1965995"/>
            <a:ext cx="5076242" cy="3381039"/>
          </a:xfrm>
          <a:prstGeom prst="rect">
            <a:avLst/>
          </a:prstGeom>
        </p:spPr>
      </p:pic>
    </p:spTree>
    <p:extLst>
      <p:ext uri="{BB962C8B-B14F-4D97-AF65-F5344CB8AC3E}">
        <p14:creationId xmlns:p14="http://schemas.microsoft.com/office/powerpoint/2010/main" val="1108078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2AC1E6-307F-4F37-9A65-FD67AE112E0F}"/>
              </a:ext>
            </a:extLst>
          </p:cNvPr>
          <p:cNvSpPr>
            <a:spLocks noGrp="1"/>
          </p:cNvSpPr>
          <p:nvPr>
            <p:ph type="title"/>
          </p:nvPr>
        </p:nvSpPr>
        <p:spPr>
          <a:xfrm>
            <a:off x="851702" y="257624"/>
            <a:ext cx="10353761" cy="1326321"/>
          </a:xfrm>
        </p:spPr>
        <p:txBody>
          <a:bodyPr/>
          <a:lstStyle/>
          <a:p>
            <a:r>
              <a:rPr lang="en-GB" sz="1800" cap="none" dirty="0">
                <a:effectLst/>
                <a:latin typeface="Calibri" panose="020F0502020204030204" pitchFamily="34" charset="0"/>
                <a:ea typeface="Calibri" panose="020F0502020204030204" pitchFamily="34" charset="0"/>
                <a:cs typeface="Times New Roman" panose="02020603050405020304" pitchFamily="18" charset="0"/>
              </a:rPr>
              <a:t>When we talk of conflicts, most times it seems far, until it hits home and we begin to hear the cries, the frustrations, the pain and the helplessness</a:t>
            </a:r>
            <a:br>
              <a:rPr lang="en-GB" sz="1800" cap="none" dirty="0">
                <a:effectLst/>
                <a:latin typeface="Calibri" panose="020F0502020204030204" pitchFamily="34" charset="0"/>
                <a:ea typeface="Calibri" panose="020F0502020204030204" pitchFamily="34" charset="0"/>
                <a:cs typeface="Times New Roman" panose="02020603050405020304" pitchFamily="18" charset="0"/>
              </a:rPr>
            </a:br>
            <a:endParaRPr lang="en-GB" cap="none" dirty="0"/>
          </a:p>
        </p:txBody>
      </p:sp>
      <p:pic>
        <p:nvPicPr>
          <p:cNvPr id="10" name="Content Placeholder 9">
            <a:extLst>
              <a:ext uri="{FF2B5EF4-FFF2-40B4-BE49-F238E27FC236}">
                <a16:creationId xmlns:a16="http://schemas.microsoft.com/office/drawing/2014/main" id="{B7E99F36-00AC-4DCF-9946-09ECDFECF8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3414" y="1030473"/>
            <a:ext cx="4526628" cy="2942308"/>
          </a:xfrm>
          <a:ln>
            <a:solidFill>
              <a:srgbClr val="7030A0"/>
            </a:solidFill>
          </a:ln>
        </p:spPr>
      </p:pic>
      <p:pic>
        <p:nvPicPr>
          <p:cNvPr id="12" name="Picture 11">
            <a:extLst>
              <a:ext uri="{FF2B5EF4-FFF2-40B4-BE49-F238E27FC236}">
                <a16:creationId xmlns:a16="http://schemas.microsoft.com/office/drawing/2014/main" id="{5E0C9194-287F-4580-BE66-4FB4AEE1C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1018629"/>
            <a:ext cx="4526628" cy="2942308"/>
          </a:xfrm>
          <a:prstGeom prst="rect">
            <a:avLst/>
          </a:prstGeom>
          <a:ln>
            <a:solidFill>
              <a:srgbClr val="7030A0"/>
            </a:solidFill>
          </a:ln>
        </p:spPr>
      </p:pic>
      <p:pic>
        <p:nvPicPr>
          <p:cNvPr id="14" name="Picture 13">
            <a:extLst>
              <a:ext uri="{FF2B5EF4-FFF2-40B4-BE49-F238E27FC236}">
                <a16:creationId xmlns:a16="http://schemas.microsoft.com/office/drawing/2014/main" id="{C4ECF899-A517-4DEF-A16C-EBCEA115E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347" y="4061807"/>
            <a:ext cx="4495769" cy="2565356"/>
          </a:xfrm>
          <a:prstGeom prst="rect">
            <a:avLst/>
          </a:prstGeom>
          <a:ln>
            <a:solidFill>
              <a:srgbClr val="7030A0"/>
            </a:solidFill>
          </a:ln>
        </p:spPr>
      </p:pic>
      <p:pic>
        <p:nvPicPr>
          <p:cNvPr id="16" name="Picture 15">
            <a:extLst>
              <a:ext uri="{FF2B5EF4-FFF2-40B4-BE49-F238E27FC236}">
                <a16:creationId xmlns:a16="http://schemas.microsoft.com/office/drawing/2014/main" id="{18866A0D-A4CF-422C-88B4-854D84952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489" y="4061807"/>
            <a:ext cx="4320479" cy="2565356"/>
          </a:xfrm>
          <a:prstGeom prst="rect">
            <a:avLst/>
          </a:prstGeom>
          <a:ln>
            <a:solidFill>
              <a:srgbClr val="7030A0"/>
            </a:solidFill>
          </a:ln>
        </p:spPr>
      </p:pic>
    </p:spTree>
    <p:extLst>
      <p:ext uri="{BB962C8B-B14F-4D97-AF65-F5344CB8AC3E}">
        <p14:creationId xmlns:p14="http://schemas.microsoft.com/office/powerpoint/2010/main" val="415560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D3D7-492D-4837-AA16-2A9E142DA75F}"/>
              </a:ext>
            </a:extLst>
          </p:cNvPr>
          <p:cNvSpPr>
            <a:spLocks noGrp="1"/>
          </p:cNvSpPr>
          <p:nvPr>
            <p:ph type="title"/>
          </p:nvPr>
        </p:nvSpPr>
        <p:spPr/>
        <p:txBody>
          <a:bodyPr>
            <a:normAutofit/>
          </a:bodyPr>
          <a:lstStyle/>
          <a:p>
            <a:r>
              <a:rPr lang="en-GB" sz="2800" dirty="0">
                <a:effectLst/>
                <a:latin typeface="Calibri" panose="020F0502020204030204" pitchFamily="34" charset="0"/>
                <a:ea typeface="Calibri" panose="020F0502020204030204" pitchFamily="34" charset="0"/>
                <a:cs typeface="Times New Roman" panose="02020603050405020304" pitchFamily="18" charset="0"/>
              </a:rPr>
              <a:t>What must we do?</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endParaRPr lang="en-GB" sz="2800" dirty="0"/>
          </a:p>
        </p:txBody>
      </p:sp>
      <p:sp>
        <p:nvSpPr>
          <p:cNvPr id="3" name="Content Placeholder 2">
            <a:extLst>
              <a:ext uri="{FF2B5EF4-FFF2-40B4-BE49-F238E27FC236}">
                <a16:creationId xmlns:a16="http://schemas.microsoft.com/office/drawing/2014/main" id="{9C7EA5C4-C249-4B78-A25D-9004CEEFA7D1}"/>
              </a:ext>
            </a:extLst>
          </p:cNvPr>
          <p:cNvSpPr>
            <a:spLocks noGrp="1"/>
          </p:cNvSpPr>
          <p:nvPr>
            <p:ph idx="1"/>
          </p:nvPr>
        </p:nvSpPr>
        <p:spPr/>
        <p:txBody>
          <a:bodyPr/>
          <a:lstStyle/>
          <a:p>
            <a:pPr>
              <a:lnSpc>
                <a:spcPct val="107000"/>
              </a:lnSpc>
              <a:spcAft>
                <a:spcPts val="800"/>
              </a:spcAft>
              <a:buFont typeface="Wingdings" panose="05000000000000000000" pitchFamily="2" charset="2"/>
              <a:buChar char="v"/>
            </a:pPr>
            <a:r>
              <a:rPr lang="en-GB" sz="3200" dirty="0">
                <a:effectLst/>
                <a:latin typeface="Calibri" panose="020F0502020204030204" pitchFamily="34" charset="0"/>
                <a:ea typeface="Calibri" panose="020F0502020204030204" pitchFamily="34" charset="0"/>
                <a:cs typeface="Times New Roman" panose="02020603050405020304" pitchFamily="18" charset="0"/>
              </a:rPr>
              <a:t>Give this conflict a face</a:t>
            </a:r>
          </a:p>
          <a:p>
            <a:pPr>
              <a:lnSpc>
                <a:spcPct val="107000"/>
              </a:lnSpc>
              <a:spcAft>
                <a:spcPts val="800"/>
              </a:spcAft>
              <a:buFont typeface="Wingdings" panose="05000000000000000000" pitchFamily="2" charset="2"/>
              <a:buChar char="v"/>
            </a:pPr>
            <a:r>
              <a:rPr lang="en-GB" sz="3200" dirty="0">
                <a:effectLst/>
                <a:latin typeface="Calibri" panose="020F0502020204030204" pitchFamily="34" charset="0"/>
                <a:ea typeface="Calibri" panose="020F0502020204030204" pitchFamily="34" charset="0"/>
                <a:cs typeface="Times New Roman" panose="02020603050405020304" pitchFamily="18" charset="0"/>
              </a:rPr>
              <a:t>Name the people</a:t>
            </a:r>
          </a:p>
          <a:p>
            <a:pPr>
              <a:lnSpc>
                <a:spcPct val="107000"/>
              </a:lnSpc>
              <a:spcAft>
                <a:spcPts val="800"/>
              </a:spcAft>
              <a:buFont typeface="Wingdings" panose="05000000000000000000" pitchFamily="2" charset="2"/>
              <a:buChar char="v"/>
            </a:pPr>
            <a:r>
              <a:rPr lang="en-GB" sz="3200" dirty="0">
                <a:effectLst/>
                <a:latin typeface="Calibri" panose="020F0502020204030204" pitchFamily="34" charset="0"/>
                <a:ea typeface="Calibri" panose="020F0502020204030204" pitchFamily="34" charset="0"/>
                <a:cs typeface="Times New Roman" panose="02020603050405020304" pitchFamily="18" charset="0"/>
              </a:rPr>
              <a:t>Frantic efforts to stop all forms of violent extremism</a:t>
            </a:r>
          </a:p>
          <a:p>
            <a:pPr>
              <a:lnSpc>
                <a:spcPct val="107000"/>
              </a:lnSpc>
              <a:spcAft>
                <a:spcPts val="800"/>
              </a:spcAft>
              <a:buFont typeface="Wingdings" panose="05000000000000000000" pitchFamily="2" charset="2"/>
              <a:buChar char="v"/>
            </a:pPr>
            <a:r>
              <a:rPr lang="en-GB" sz="3200" dirty="0">
                <a:effectLst/>
                <a:latin typeface="Calibri" panose="020F0502020204030204" pitchFamily="34" charset="0"/>
                <a:ea typeface="Calibri" panose="020F0502020204030204" pitchFamily="34" charset="0"/>
                <a:cs typeface="Times New Roman" panose="02020603050405020304" pitchFamily="18" charset="0"/>
              </a:rPr>
              <a:t>Give the people a voice and mean to do so</a:t>
            </a:r>
          </a:p>
          <a:p>
            <a:endParaRPr lang="en-GB" dirty="0"/>
          </a:p>
        </p:txBody>
      </p:sp>
    </p:spTree>
    <p:extLst>
      <p:ext uri="{BB962C8B-B14F-4D97-AF65-F5344CB8AC3E}">
        <p14:creationId xmlns:p14="http://schemas.microsoft.com/office/powerpoint/2010/main" val="2895542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9F43F-028C-4AED-9A6B-A94917C7B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200150"/>
            <a:ext cx="7810500" cy="4457700"/>
          </a:xfrm>
          <a:prstGeom prst="rect">
            <a:avLst/>
          </a:prstGeom>
        </p:spPr>
      </p:pic>
    </p:spTree>
    <p:extLst>
      <p:ext uri="{BB962C8B-B14F-4D97-AF65-F5344CB8AC3E}">
        <p14:creationId xmlns:p14="http://schemas.microsoft.com/office/powerpoint/2010/main" val="169291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03A72D-88C3-4843-92E1-55717813AB90}"/>
              </a:ext>
            </a:extLst>
          </p:cNvPr>
          <p:cNvSpPr>
            <a:spLocks noGrp="1"/>
          </p:cNvSpPr>
          <p:nvPr>
            <p:ph type="title"/>
          </p:nvPr>
        </p:nvSpPr>
        <p:spPr>
          <a:xfrm>
            <a:off x="767407" y="-409097"/>
            <a:ext cx="10353761" cy="1326321"/>
          </a:xfrm>
        </p:spPr>
        <p:txBody>
          <a:bodyPr>
            <a:normAutofit/>
          </a:bodyPr>
          <a:lstStyle/>
          <a:p>
            <a:r>
              <a:rPr lang="en-GB" sz="2800" cap="none" dirty="0">
                <a:latin typeface="Calibri" panose="020F0502020204030204" pitchFamily="34" charset="0"/>
                <a:cs typeface="Calibri" panose="020F0502020204030204" pitchFamily="34" charset="0"/>
              </a:rPr>
              <a:t>Woman Praying Against Attackers</a:t>
            </a:r>
          </a:p>
        </p:txBody>
      </p:sp>
      <p:pic>
        <p:nvPicPr>
          <p:cNvPr id="4" name="WhatsApp Video 2021-10-09 at 3.20.47 PM (1)">
            <a:hlinkClick r:id="" action="ppaction://media"/>
            <a:extLst>
              <a:ext uri="{FF2B5EF4-FFF2-40B4-BE49-F238E27FC236}">
                <a16:creationId xmlns:a16="http://schemas.microsoft.com/office/drawing/2014/main" id="{4E7AECD4-8D1A-4F17-95FC-DC6B256992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7407" y="548680"/>
            <a:ext cx="10695539" cy="6055256"/>
          </a:xfrm>
        </p:spPr>
      </p:pic>
    </p:spTree>
    <p:extLst>
      <p:ext uri="{BB962C8B-B14F-4D97-AF65-F5344CB8AC3E}">
        <p14:creationId xmlns:p14="http://schemas.microsoft.com/office/powerpoint/2010/main" val="908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DC33EB-1F06-49DB-AC17-598802999354}"/>
              </a:ext>
            </a:extLst>
          </p:cNvPr>
          <p:cNvSpPr>
            <a:spLocks noGrp="1"/>
          </p:cNvSpPr>
          <p:nvPr>
            <p:ph type="title"/>
          </p:nvPr>
        </p:nvSpPr>
        <p:spPr>
          <a:xfrm>
            <a:off x="919118" y="-359616"/>
            <a:ext cx="10353761" cy="1326321"/>
          </a:xfrm>
        </p:spPr>
        <p:txBody>
          <a:bodyPr>
            <a:normAutofit/>
          </a:bodyPr>
          <a:lstStyle/>
          <a:p>
            <a:pPr>
              <a:lnSpc>
                <a:spcPct val="107000"/>
              </a:lnSpc>
              <a:spcAft>
                <a:spcPts val="800"/>
              </a:spcAft>
            </a:pPr>
            <a:r>
              <a:rPr lang="en-GB" sz="2800" cap="none" dirty="0">
                <a:effectLst/>
                <a:latin typeface="Calibri" panose="020F0502020204030204" pitchFamily="34" charset="0"/>
                <a:ea typeface="Calibri" panose="020F0502020204030204" pitchFamily="34" charset="0"/>
                <a:cs typeface="Times New Roman" panose="02020603050405020304" pitchFamily="18" charset="0"/>
              </a:rPr>
              <a:t>Man Talking Of How They Don’t Sleep At Night</a:t>
            </a:r>
          </a:p>
        </p:txBody>
      </p:sp>
      <p:pic>
        <p:nvPicPr>
          <p:cNvPr id="4" name="WhatsApp Video 2021-10-09 at 3.20.46 PM">
            <a:hlinkClick r:id="" action="ppaction://media"/>
            <a:extLst>
              <a:ext uri="{FF2B5EF4-FFF2-40B4-BE49-F238E27FC236}">
                <a16:creationId xmlns:a16="http://schemas.microsoft.com/office/drawing/2014/main" id="{7224B125-588B-4FE6-B575-01FE570967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9119" y="692696"/>
            <a:ext cx="10353761" cy="5861759"/>
          </a:xfrm>
        </p:spPr>
      </p:pic>
    </p:spTree>
    <p:extLst>
      <p:ext uri="{BB962C8B-B14F-4D97-AF65-F5344CB8AC3E}">
        <p14:creationId xmlns:p14="http://schemas.microsoft.com/office/powerpoint/2010/main" val="23629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891AB29-E191-4337-981C-1902090D72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332656"/>
            <a:ext cx="4464496" cy="3096344"/>
          </a:xfrm>
        </p:spPr>
      </p:pic>
      <p:sp>
        <p:nvSpPr>
          <p:cNvPr id="4" name="Text Placeholder 3">
            <a:extLst>
              <a:ext uri="{FF2B5EF4-FFF2-40B4-BE49-F238E27FC236}">
                <a16:creationId xmlns:a16="http://schemas.microsoft.com/office/drawing/2014/main" id="{195C4E3B-3463-4EC8-90D5-CA3CB22CB56E}"/>
              </a:ext>
            </a:extLst>
          </p:cNvPr>
          <p:cNvSpPr>
            <a:spLocks noGrp="1"/>
          </p:cNvSpPr>
          <p:nvPr>
            <p:ph type="body" sz="half" idx="2"/>
          </p:nvPr>
        </p:nvSpPr>
        <p:spPr>
          <a:xfrm>
            <a:off x="695400" y="908720"/>
            <a:ext cx="3932237" cy="2819399"/>
          </a:xfrm>
        </p:spPr>
        <p:txBody>
          <a:bodyPr>
            <a:norm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In 2020 December, I started covering more conflicts and crisis, particularly abductions</a:t>
            </a:r>
          </a:p>
          <a:p>
            <a:endParaRPr lang="en-GB" sz="2400" dirty="0"/>
          </a:p>
        </p:txBody>
      </p:sp>
      <p:pic>
        <p:nvPicPr>
          <p:cNvPr id="8" name="Picture 7">
            <a:extLst>
              <a:ext uri="{FF2B5EF4-FFF2-40B4-BE49-F238E27FC236}">
                <a16:creationId xmlns:a16="http://schemas.microsoft.com/office/drawing/2014/main" id="{E9E8D5EA-9157-45A7-AF0C-E4DC65D29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5663952" cy="3292538"/>
          </a:xfrm>
          <a:prstGeom prst="rect">
            <a:avLst/>
          </a:prstGeom>
        </p:spPr>
      </p:pic>
      <p:pic>
        <p:nvPicPr>
          <p:cNvPr id="10" name="Picture 9">
            <a:extLst>
              <a:ext uri="{FF2B5EF4-FFF2-40B4-BE49-F238E27FC236}">
                <a16:creationId xmlns:a16="http://schemas.microsoft.com/office/drawing/2014/main" id="{B4107C65-2E67-4892-8903-2F144386C2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51985" y="3573017"/>
            <a:ext cx="4789522" cy="3148522"/>
          </a:xfrm>
          <a:prstGeom prst="rect">
            <a:avLst/>
          </a:prstGeom>
        </p:spPr>
      </p:pic>
    </p:spTree>
    <p:extLst>
      <p:ext uri="{BB962C8B-B14F-4D97-AF65-F5344CB8AC3E}">
        <p14:creationId xmlns:p14="http://schemas.microsoft.com/office/powerpoint/2010/main" val="94904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1-10-09 at 3.20.47 PM">
            <a:hlinkClick r:id="" action="ppaction://media"/>
            <a:extLst>
              <a:ext uri="{FF2B5EF4-FFF2-40B4-BE49-F238E27FC236}">
                <a16:creationId xmlns:a16="http://schemas.microsoft.com/office/drawing/2014/main" id="{8753C0A8-4656-4048-A9F6-D11DCE1828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7408" y="260648"/>
            <a:ext cx="10809112" cy="6005636"/>
          </a:xfrm>
        </p:spPr>
      </p:pic>
    </p:spTree>
    <p:extLst>
      <p:ext uri="{BB962C8B-B14F-4D97-AF65-F5344CB8AC3E}">
        <p14:creationId xmlns:p14="http://schemas.microsoft.com/office/powerpoint/2010/main" val="328126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180FD72-5FC4-49F6-824C-8C54CC4260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1944" y="441579"/>
            <a:ext cx="2207877" cy="2943836"/>
          </a:xfrm>
        </p:spPr>
      </p:pic>
      <p:sp>
        <p:nvSpPr>
          <p:cNvPr id="6" name="Text Placeholder 5">
            <a:extLst>
              <a:ext uri="{FF2B5EF4-FFF2-40B4-BE49-F238E27FC236}">
                <a16:creationId xmlns:a16="http://schemas.microsoft.com/office/drawing/2014/main" id="{00D96154-4069-40E2-85E7-C27901B8B1A4}"/>
              </a:ext>
            </a:extLst>
          </p:cNvPr>
          <p:cNvSpPr>
            <a:spLocks noGrp="1"/>
          </p:cNvSpPr>
          <p:nvPr>
            <p:ph type="body" sz="half" idx="2"/>
          </p:nvPr>
        </p:nvSpPr>
        <p:spPr>
          <a:xfrm>
            <a:off x="623392" y="1196752"/>
            <a:ext cx="3932237" cy="2819399"/>
          </a:xfrm>
        </p:spPr>
        <p:txBody>
          <a:bodyPr>
            <a:noAutofit/>
          </a:bodyPr>
          <a:lstStyle/>
          <a:p>
            <a:r>
              <a:rPr lang="en-GB" sz="2000" dirty="0">
                <a:effectLst/>
                <a:latin typeface="Calibri" panose="020F0502020204030204" pitchFamily="34" charset="0"/>
                <a:ea typeface="Calibri" panose="020F0502020204030204" pitchFamily="34" charset="0"/>
                <a:cs typeface="Times New Roman" panose="02020603050405020304" pitchFamily="18" charset="0"/>
              </a:rPr>
              <a:t>And in my ten months of this coverage, I have travelled to all of the states where these conflict situations have happened-</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Kankara</a:t>
            </a:r>
            <a:r>
              <a:rPr lang="en-GB" sz="2000" dirty="0">
                <a:effectLst/>
                <a:latin typeface="Calibri" panose="020F0502020204030204" pitchFamily="34" charset="0"/>
                <a:ea typeface="Calibri" panose="020F0502020204030204" pitchFamily="34" charset="0"/>
                <a:cs typeface="Times New Roman" panose="02020603050405020304" pitchFamily="18" charset="0"/>
              </a:rPr>
              <a:t> in Katsina State,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Kagara</a:t>
            </a:r>
            <a:r>
              <a:rPr lang="en-GB" sz="2000" dirty="0">
                <a:effectLst/>
                <a:latin typeface="Calibri" panose="020F0502020204030204" pitchFamily="34" charset="0"/>
                <a:ea typeface="Calibri" panose="020F0502020204030204" pitchFamily="34" charset="0"/>
                <a:cs typeface="Times New Roman" panose="02020603050405020304" pitchFamily="18" charset="0"/>
              </a:rPr>
              <a:t>, in Niger State,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Jangebe</a:t>
            </a:r>
            <a:r>
              <a:rPr lang="en-GB" sz="2000" dirty="0">
                <a:effectLst/>
                <a:latin typeface="Calibri" panose="020F0502020204030204" pitchFamily="34" charset="0"/>
                <a:ea typeface="Calibri" panose="020F0502020204030204" pitchFamily="34" charset="0"/>
                <a:cs typeface="Times New Roman" panose="02020603050405020304" pitchFamily="18" charset="0"/>
              </a:rPr>
              <a:t> in Zamfara, Chibok,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Afaka</a:t>
            </a:r>
            <a:r>
              <a:rPr lang="en-GB" sz="2000" dirty="0">
                <a:effectLst/>
                <a:latin typeface="Calibri" panose="020F0502020204030204" pitchFamily="34" charset="0"/>
                <a:ea typeface="Calibri" panose="020F0502020204030204" pitchFamily="34" charset="0"/>
                <a:cs typeface="Times New Roman" panose="02020603050405020304" pitchFamily="18" charset="0"/>
              </a:rPr>
              <a:t> in Kaduna,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Birnin</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Yauri</a:t>
            </a:r>
            <a:r>
              <a:rPr lang="en-GB" sz="2000" dirty="0">
                <a:effectLst/>
                <a:latin typeface="Calibri" panose="020F0502020204030204" pitchFamily="34" charset="0"/>
                <a:ea typeface="Calibri" panose="020F0502020204030204" pitchFamily="34" charset="0"/>
                <a:cs typeface="Times New Roman" panose="02020603050405020304" pitchFamily="18" charset="0"/>
              </a:rPr>
              <a:t> in Kebbi state and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Tegina</a:t>
            </a:r>
            <a:r>
              <a:rPr lang="en-GB" sz="2000" dirty="0">
                <a:effectLst/>
                <a:latin typeface="Calibri" panose="020F0502020204030204" pitchFamily="34" charset="0"/>
                <a:ea typeface="Calibri" panose="020F0502020204030204" pitchFamily="34" charset="0"/>
                <a:cs typeface="Times New Roman" panose="02020603050405020304" pitchFamily="18" charset="0"/>
              </a:rPr>
              <a:t> again in Niger state. This is the order in which they have occurred from December of 2020 till date.</a:t>
            </a:r>
          </a:p>
          <a:p>
            <a:endParaRPr lang="en-GB" sz="2000" dirty="0"/>
          </a:p>
        </p:txBody>
      </p:sp>
      <p:pic>
        <p:nvPicPr>
          <p:cNvPr id="10" name="Picture 9">
            <a:extLst>
              <a:ext uri="{FF2B5EF4-FFF2-40B4-BE49-F238E27FC236}">
                <a16:creationId xmlns:a16="http://schemas.microsoft.com/office/drawing/2014/main" id="{AAA69B1D-9CD9-497D-8662-7689EAB4B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304" y="476672"/>
            <a:ext cx="2181557" cy="2908743"/>
          </a:xfrm>
          <a:prstGeom prst="rect">
            <a:avLst/>
          </a:prstGeom>
        </p:spPr>
      </p:pic>
      <p:pic>
        <p:nvPicPr>
          <p:cNvPr id="12" name="Picture 11">
            <a:extLst>
              <a:ext uri="{FF2B5EF4-FFF2-40B4-BE49-F238E27FC236}">
                <a16:creationId xmlns:a16="http://schemas.microsoft.com/office/drawing/2014/main" id="{C9C02692-33A4-4D60-AC3C-30D4C5724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8407" y="3472586"/>
            <a:ext cx="2380098" cy="3173464"/>
          </a:xfrm>
          <a:prstGeom prst="rect">
            <a:avLst/>
          </a:prstGeom>
        </p:spPr>
      </p:pic>
      <p:pic>
        <p:nvPicPr>
          <p:cNvPr id="14" name="Picture 13">
            <a:extLst>
              <a:ext uri="{FF2B5EF4-FFF2-40B4-BE49-F238E27FC236}">
                <a16:creationId xmlns:a16="http://schemas.microsoft.com/office/drawing/2014/main" id="{B619E122-796C-49C0-99CC-ABFC0ECA4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8248" y="3784967"/>
            <a:ext cx="3398270" cy="2548702"/>
          </a:xfrm>
          <a:prstGeom prst="rect">
            <a:avLst/>
          </a:prstGeom>
        </p:spPr>
      </p:pic>
    </p:spTree>
    <p:extLst>
      <p:ext uri="{BB962C8B-B14F-4D97-AF65-F5344CB8AC3E}">
        <p14:creationId xmlns:p14="http://schemas.microsoft.com/office/powerpoint/2010/main" val="109981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4A3262-37C7-4AD8-A3CB-D3671F818F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7604" y="3212976"/>
            <a:ext cx="2771775" cy="3472688"/>
          </a:xfrm>
        </p:spPr>
      </p:pic>
      <p:pic>
        <p:nvPicPr>
          <p:cNvPr id="7" name="Picture 6">
            <a:extLst>
              <a:ext uri="{FF2B5EF4-FFF2-40B4-BE49-F238E27FC236}">
                <a16:creationId xmlns:a16="http://schemas.microsoft.com/office/drawing/2014/main" id="{9842D4B5-94BD-4B74-92B6-19F0BB781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423" y="127921"/>
            <a:ext cx="3928247" cy="2946185"/>
          </a:xfrm>
          <a:prstGeom prst="rect">
            <a:avLst/>
          </a:prstGeom>
        </p:spPr>
      </p:pic>
      <p:pic>
        <p:nvPicPr>
          <p:cNvPr id="9" name="Picture 8">
            <a:extLst>
              <a:ext uri="{FF2B5EF4-FFF2-40B4-BE49-F238E27FC236}">
                <a16:creationId xmlns:a16="http://schemas.microsoft.com/office/drawing/2014/main" id="{1FBA27F3-60F4-4F8E-A15E-0F0319399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0" y="66871"/>
            <a:ext cx="3225503" cy="4162096"/>
          </a:xfrm>
          <a:prstGeom prst="rect">
            <a:avLst/>
          </a:prstGeom>
        </p:spPr>
      </p:pic>
      <p:pic>
        <p:nvPicPr>
          <p:cNvPr id="13" name="Picture 12">
            <a:extLst>
              <a:ext uri="{FF2B5EF4-FFF2-40B4-BE49-F238E27FC236}">
                <a16:creationId xmlns:a16="http://schemas.microsoft.com/office/drawing/2014/main" id="{DB7621DB-14AB-4CFE-A8AC-4143FC7E5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313" y="3212976"/>
            <a:ext cx="2859782" cy="3517103"/>
          </a:xfrm>
          <a:prstGeom prst="rect">
            <a:avLst/>
          </a:prstGeom>
        </p:spPr>
      </p:pic>
      <p:pic>
        <p:nvPicPr>
          <p:cNvPr id="15" name="Picture 14">
            <a:extLst>
              <a:ext uri="{FF2B5EF4-FFF2-40B4-BE49-F238E27FC236}">
                <a16:creationId xmlns:a16="http://schemas.microsoft.com/office/drawing/2014/main" id="{9980CB58-D49D-44F2-B25B-AD50742EB9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095" y="127921"/>
            <a:ext cx="3054032" cy="3813044"/>
          </a:xfrm>
          <a:prstGeom prst="rect">
            <a:avLst/>
          </a:prstGeom>
        </p:spPr>
      </p:pic>
    </p:spTree>
    <p:extLst>
      <p:ext uri="{BB962C8B-B14F-4D97-AF65-F5344CB8AC3E}">
        <p14:creationId xmlns:p14="http://schemas.microsoft.com/office/powerpoint/2010/main" val="171604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2677B27-0F0E-4FB3-B40A-119F101F60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5948" y="1340768"/>
            <a:ext cx="6704668" cy="3567107"/>
          </a:xfrm>
        </p:spPr>
      </p:pic>
      <p:sp>
        <p:nvSpPr>
          <p:cNvPr id="4" name="Text Placeholder 3">
            <a:extLst>
              <a:ext uri="{FF2B5EF4-FFF2-40B4-BE49-F238E27FC236}">
                <a16:creationId xmlns:a16="http://schemas.microsoft.com/office/drawing/2014/main" id="{ECEF8155-8418-48C0-8B07-C99F1B0D0AA5}"/>
              </a:ext>
            </a:extLst>
          </p:cNvPr>
          <p:cNvSpPr>
            <a:spLocks noGrp="1"/>
          </p:cNvSpPr>
          <p:nvPr>
            <p:ph type="body" sz="half" idx="2"/>
          </p:nvPr>
        </p:nvSpPr>
        <p:spPr>
          <a:xfrm>
            <a:off x="551384" y="1628800"/>
            <a:ext cx="3932237" cy="2819399"/>
          </a:xfrm>
        </p:spPr>
        <p:txBody>
          <a:bodyPr>
            <a:norm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In all of this, human beings are the most affected. And sadly, these human beings have been reduced to figures and statistics. (Recall Chibok Encounter)</a:t>
            </a:r>
          </a:p>
          <a:p>
            <a:endParaRPr lang="en-GB" sz="2400" dirty="0"/>
          </a:p>
        </p:txBody>
      </p:sp>
    </p:spTree>
    <p:extLst>
      <p:ext uri="{BB962C8B-B14F-4D97-AF65-F5344CB8AC3E}">
        <p14:creationId xmlns:p14="http://schemas.microsoft.com/office/powerpoint/2010/main" val="118270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224</TotalTime>
  <Words>568</Words>
  <Application>Microsoft Office PowerPoint</Application>
  <PresentationFormat>Widescreen</PresentationFormat>
  <Paragraphs>31</Paragraphs>
  <Slides>21</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Bookman Old Style</vt:lpstr>
      <vt:lpstr>Calibri</vt:lpstr>
      <vt:lpstr>Rockwell</vt:lpstr>
      <vt:lpstr>Wingdings</vt:lpstr>
      <vt:lpstr>Damask</vt:lpstr>
      <vt:lpstr>INVESTIGATING HUMANITARIAN AND CONFLICT ISSUES/EXTRA-JUDICIAL KILLINGS </vt:lpstr>
      <vt:lpstr>When we talk of conflicts, most times it seems far, until it hits home and we begin to hear the cries, the frustrations, the pain and the helplessness </vt:lpstr>
      <vt:lpstr>Woman Praying Against Attackers</vt:lpstr>
      <vt:lpstr>Man Talking Of How They Don’t Sleep At Night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Over 1000 schools have been shut</vt:lpstr>
      <vt:lpstr>PowerPoint Presentation</vt:lpstr>
      <vt:lpstr>Why is anyone not Reporting these? </vt:lpstr>
      <vt:lpstr>The right question is, is anyone reporting?</vt:lpstr>
      <vt:lpstr>The answer is Yes, but not enough of it comes to light why? </vt:lpstr>
      <vt:lpstr>The answer is Yes, but not enough of it comes to light why? </vt:lpstr>
      <vt:lpstr>What must we 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HUMANITARIAN AND CONFLICT ISSUES/EXTRA-JUDICIAL KILLINGS </dc:title>
  <dc:creator>Edit05</dc:creator>
  <cp:lastModifiedBy>Edit05</cp:lastModifiedBy>
  <cp:revision>1</cp:revision>
  <dcterms:created xsi:type="dcterms:W3CDTF">2021-10-09T17:29:41Z</dcterms:created>
  <dcterms:modified xsi:type="dcterms:W3CDTF">2021-10-09T21:13:52Z</dcterms:modified>
</cp:coreProperties>
</file>